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94" r:id="rId2"/>
    <p:sldId id="340" r:id="rId3"/>
    <p:sldId id="341" r:id="rId4"/>
    <p:sldId id="336" r:id="rId5"/>
    <p:sldId id="337" r:id="rId6"/>
    <p:sldId id="338" r:id="rId7"/>
    <p:sldId id="339" r:id="rId8"/>
    <p:sldId id="333" r:id="rId9"/>
    <p:sldId id="321" r:id="rId10"/>
    <p:sldId id="310" r:id="rId11"/>
    <p:sldId id="334" r:id="rId12"/>
    <p:sldId id="335" r:id="rId13"/>
    <p:sldId id="313" r:id="rId14"/>
    <p:sldId id="317" r:id="rId15"/>
    <p:sldId id="329" r:id="rId16"/>
    <p:sldId id="318" r:id="rId17"/>
    <p:sldId id="322" r:id="rId18"/>
    <p:sldId id="342" r:id="rId19"/>
    <p:sldId id="343" r:id="rId20"/>
    <p:sldId id="326"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44" autoAdjust="0"/>
  </p:normalViewPr>
  <p:slideViewPr>
    <p:cSldViewPr>
      <p:cViewPr>
        <p:scale>
          <a:sx n="40" d="100"/>
          <a:sy n="40" d="100"/>
        </p:scale>
        <p:origin x="-2256" y="-74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E5B0D-B5A8-488A-B8D1-0F5101338A3D}" type="datetimeFigureOut">
              <a:rPr lang="en-US" smtClean="0"/>
              <a:pPr/>
              <a:t>2/26/2017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B0E24F-6E16-4076-BBBE-04C7F31FB9FB}" type="slidenum">
              <a:rPr lang="en-US" smtClean="0"/>
              <a:pPr/>
              <a:t>‹#›</a:t>
            </a:fld>
            <a:endParaRPr lang="en-US"/>
          </a:p>
        </p:txBody>
      </p:sp>
    </p:spTree>
    <p:extLst>
      <p:ext uri="{BB962C8B-B14F-4D97-AF65-F5344CB8AC3E}">
        <p14:creationId xmlns:p14="http://schemas.microsoft.com/office/powerpoint/2010/main" val="2379575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8559C34-37A5-4ECF-A2EA-85AEDD0D425C}" type="datetime1">
              <a:rPr lang="en-US" smtClean="0"/>
              <a:pPr/>
              <a:t>2/26/2017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C62F3B-8A4E-4E74-BEE3-7B3A2859F81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21A787-36AA-4226-9660-03720A7FC47A}" type="datetime1">
              <a:rPr lang="en-US" smtClean="0"/>
              <a:pPr/>
              <a:t>2/26/2017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C62F3B-8A4E-4E74-BEE3-7B3A2859F81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A00E67-CACA-4BC5-9987-9123DEC540E5}" type="datetime1">
              <a:rPr lang="en-US" smtClean="0"/>
              <a:pPr/>
              <a:t>2/26/2017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C62F3B-8A4E-4E74-BEE3-7B3A2859F81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EEAB80-EC8A-47D4-8438-7B2B787F0F70}" type="datetime1">
              <a:rPr lang="en-US" smtClean="0"/>
              <a:pPr/>
              <a:t>2/26/2017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C62F3B-8A4E-4E74-BEE3-7B3A2859F81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0B00F2-995F-451E-A4AD-BB5F87A3D6D3}" type="datetime1">
              <a:rPr lang="en-US" smtClean="0"/>
              <a:pPr/>
              <a:t>2/26/2017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C62F3B-8A4E-4E74-BEE3-7B3A2859F81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9FDE4C7-CE1D-4508-A0D7-EF084113717B}" type="datetime1">
              <a:rPr lang="en-US" smtClean="0"/>
              <a:pPr/>
              <a:t>2/26/2017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C62F3B-8A4E-4E74-BEE3-7B3A2859F81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446A90-BCBD-49FA-8973-8AD04957FDA3}" type="datetime1">
              <a:rPr lang="en-US" smtClean="0"/>
              <a:pPr/>
              <a:t>2/26/2017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C62F3B-8A4E-4E74-BEE3-7B3A2859F81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B5485D-F43D-42B1-BC9D-169C9F0BE83F}" type="datetime1">
              <a:rPr lang="en-US" smtClean="0"/>
              <a:pPr/>
              <a:t>2/26/2017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C62F3B-8A4E-4E74-BEE3-7B3A2859F81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7EBED2-DA2A-496D-A8B4-70521F96CFB7}" type="datetime1">
              <a:rPr lang="en-US" smtClean="0"/>
              <a:pPr/>
              <a:t>2/26/2017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C62F3B-8A4E-4E74-BEE3-7B3A2859F81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107141-B285-4858-B0AF-08A35218FD35}" type="datetime1">
              <a:rPr lang="en-US" smtClean="0"/>
              <a:pPr/>
              <a:t>2/26/2017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C62F3B-8A4E-4E74-BEE3-7B3A2859F81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759E46-01F2-4EE4-A881-128CBAF193DE}" type="datetime1">
              <a:rPr lang="en-US" smtClean="0"/>
              <a:pPr/>
              <a:t>2/26/2017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C62F3B-8A4E-4E74-BEE3-7B3A2859F81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47AA84-FFF1-4AA2-ADA0-F992B5BB2EC1}" type="datetime1">
              <a:rPr lang="en-US" smtClean="0"/>
              <a:pPr/>
              <a:t>2/26/2017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C62F3B-8A4E-4E74-BEE3-7B3A2859F81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8C62F3B-8A4E-4E74-BEE3-7B3A2859F81D}"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vert="horz" lIns="91440" tIns="45720" rIns="91440" bIns="45720" rtlCol="0" anchor="ctr">
            <a:noAutofit/>
          </a:bodyPr>
          <a:lstStyle/>
          <a:p>
            <a:pPr rtl="1"/>
            <a:r>
              <a:rPr lang="fa-IR" sz="4000" dirty="0"/>
              <a:t>بر اساس کاربرد</a:t>
            </a:r>
            <a:endParaRPr lang="fa-IR" sz="4000" dirty="0">
              <a:latin typeface="TT2B19o00"/>
              <a:ea typeface="Times New Roman"/>
              <a:cs typeface="B Titr" pitchFamily="2" charset="-78"/>
            </a:endParaRPr>
          </a:p>
        </p:txBody>
      </p:sp>
      <p:sp>
        <p:nvSpPr>
          <p:cNvPr id="4" name="Slide Number Placeholder 3"/>
          <p:cNvSpPr>
            <a:spLocks noGrp="1"/>
          </p:cNvSpPr>
          <p:nvPr>
            <p:ph type="sldNum" sz="quarter" idx="12"/>
          </p:nvPr>
        </p:nvSpPr>
        <p:spPr/>
        <p:txBody>
          <a:bodyPr/>
          <a:lstStyle/>
          <a:p>
            <a:fld id="{88C62F3B-8A4E-4E74-BEE3-7B3A2859F81D}" type="slidenum">
              <a:rPr lang="en-US" smtClean="0"/>
              <a:pPr/>
              <a:t>10</a:t>
            </a:fld>
            <a:endParaRPr lang="en-US"/>
          </a:p>
        </p:txBody>
      </p:sp>
      <p:sp>
        <p:nvSpPr>
          <p:cNvPr id="5" name="Content Placeholder 2"/>
          <p:cNvSpPr>
            <a:spLocks noGrp="1"/>
          </p:cNvSpPr>
          <p:nvPr>
            <p:ph idx="1"/>
          </p:nvPr>
        </p:nvSpPr>
        <p:spPr>
          <a:xfrm>
            <a:off x="228600" y="1219200"/>
            <a:ext cx="8686800" cy="4876800"/>
          </a:xfrm>
        </p:spPr>
        <p:txBody>
          <a:bodyPr>
            <a:noAutofit/>
          </a:bodyPr>
          <a:lstStyle/>
          <a:p>
            <a:pPr marL="0" indent="0" algn="just" rtl="1">
              <a:buNone/>
            </a:pPr>
            <a:r>
              <a:rPr lang="fa-IR" sz="4000" dirty="0"/>
              <a:t>روش های تحقیق به دو دسته </a:t>
            </a:r>
            <a:endParaRPr lang="fa-IR" sz="4000" dirty="0" smtClean="0"/>
          </a:p>
          <a:p>
            <a:pPr marL="0" indent="0" algn="just" rtl="1">
              <a:buNone/>
            </a:pPr>
            <a:r>
              <a:rPr lang="fa-IR" sz="4000" dirty="0" smtClean="0"/>
              <a:t>نتیجه </a:t>
            </a:r>
            <a:r>
              <a:rPr lang="fa-IR" sz="4000" dirty="0"/>
              <a:t>گرا </a:t>
            </a:r>
            <a:endParaRPr lang="fa-IR" sz="4000" dirty="0" smtClean="0"/>
          </a:p>
          <a:p>
            <a:pPr marL="0" indent="0" algn="just" rtl="1">
              <a:buNone/>
            </a:pPr>
            <a:r>
              <a:rPr lang="fa-IR" sz="4000" dirty="0" smtClean="0"/>
              <a:t> </a:t>
            </a:r>
            <a:r>
              <a:rPr lang="fa-IR" sz="4000" dirty="0"/>
              <a:t>تصمیم گرا تقسیم می شوند.</a:t>
            </a:r>
            <a:endParaRPr lang="en-US" sz="4000" dirty="0"/>
          </a:p>
          <a:p>
            <a:pPr marL="0" indent="0" algn="just" rtl="1">
              <a:spcAft>
                <a:spcPts val="0"/>
              </a:spcAft>
              <a:buNone/>
            </a:pPr>
            <a:endParaRPr lang="en-US" sz="4000" b="1" dirty="0" smtClean="0">
              <a:solidFill>
                <a:srgbClr val="FF0000"/>
              </a:solidFill>
              <a:latin typeface="TT2B2Ao00"/>
              <a:ea typeface="Times New Roman"/>
              <a:cs typeface="B Nazanin"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229600" cy="5897562"/>
          </a:xfrm>
        </p:spPr>
        <p:txBody>
          <a:bodyPr>
            <a:normAutofit fontScale="90000"/>
          </a:bodyPr>
          <a:lstStyle/>
          <a:p>
            <a:r>
              <a:rPr lang="fa-IR" dirty="0"/>
              <a:t>در برخي از نوشته‌هاي مربوط به پژوهش‌هاي علوم رفتاري، تحقيقات، به نتيجه‌گرا و تصميم‌گرا تقسيم‌بندي مي‌شوند. در اين تقسيم‌بندي، منظور از تحقيقات نتيجه‌گرا، تحقيقاتي هستند که هدف پژوهش‌گر صرفاً يافتن پاسخ به مسئله‌اي است که هيچ گونه کاربردي بلافاصله بر آن مترتب نمي‌باشد؛ در حالي که در تحقيق تصميم‌گرا هدف پژوهش‌گر، يافتن پاسخ مسئله‌اي است که نتيج آن، بلافاصله مي‌تواند در تصميم‌گيري، مورد استفاده قرار گيرد.</a:t>
            </a:r>
            <a:r>
              <a:rPr lang="en-US" dirty="0"/>
              <a:t/>
            </a:r>
            <a:br>
              <a:rPr lang="en-US" dirty="0"/>
            </a:br>
            <a:endParaRPr lang="fa-IR" dirty="0"/>
          </a:p>
        </p:txBody>
      </p:sp>
      <p:sp>
        <p:nvSpPr>
          <p:cNvPr id="4" name="Slide Number Placeholder 3"/>
          <p:cNvSpPr>
            <a:spLocks noGrp="1"/>
          </p:cNvSpPr>
          <p:nvPr>
            <p:ph type="sldNum" sz="quarter" idx="12"/>
          </p:nvPr>
        </p:nvSpPr>
        <p:spPr/>
        <p:txBody>
          <a:bodyPr/>
          <a:lstStyle/>
          <a:p>
            <a:fld id="{88C62F3B-8A4E-4E74-BEE3-7B3A2859F81D}" type="slidenum">
              <a:rPr lang="en-US" smtClean="0"/>
              <a:pPr/>
              <a:t>11</a:t>
            </a:fld>
            <a:endParaRPr lang="en-US"/>
          </a:p>
        </p:txBody>
      </p:sp>
    </p:spTree>
    <p:extLst>
      <p:ext uri="{BB962C8B-B14F-4D97-AF65-F5344CB8AC3E}">
        <p14:creationId xmlns:p14="http://schemas.microsoft.com/office/powerpoint/2010/main" val="1854876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بر اساس نحوه گرد آوری داده ها</a:t>
            </a:r>
          </a:p>
        </p:txBody>
      </p:sp>
      <p:sp>
        <p:nvSpPr>
          <p:cNvPr id="3" name="Content Placeholder 2"/>
          <p:cNvSpPr>
            <a:spLocks noGrp="1"/>
          </p:cNvSpPr>
          <p:nvPr>
            <p:ph idx="1"/>
          </p:nvPr>
        </p:nvSpPr>
        <p:spPr/>
        <p:txBody>
          <a:bodyPr>
            <a:normAutofit/>
          </a:bodyPr>
          <a:lstStyle/>
          <a:p>
            <a:pPr algn="r" rtl="1"/>
            <a:r>
              <a:rPr lang="fa-IR" sz="4400" b="1" dirty="0"/>
              <a:t>تحقیقات علمی را به </a:t>
            </a:r>
            <a:r>
              <a:rPr lang="fa-IR" sz="4400" b="1" dirty="0" smtClean="0"/>
              <a:t>دودسته </a:t>
            </a:r>
            <a:r>
              <a:rPr lang="fa-IR" sz="4400" b="1" dirty="0"/>
              <a:t>تقسیم بندی می کنند:</a:t>
            </a:r>
            <a:endParaRPr lang="en-US" sz="4400" b="1" dirty="0"/>
          </a:p>
          <a:p>
            <a:pPr algn="r" rtl="1"/>
            <a:r>
              <a:rPr lang="fa-IR" sz="4400" b="1" dirty="0"/>
              <a:t>1- تحقیات غیر آزمایشی ( توصیفی)؛</a:t>
            </a:r>
            <a:endParaRPr lang="en-US" sz="4400" b="1" dirty="0"/>
          </a:p>
          <a:p>
            <a:pPr algn="r"/>
            <a:r>
              <a:rPr lang="fa-IR" sz="4400" b="1" dirty="0"/>
              <a:t>2-تحقیقات </a:t>
            </a:r>
            <a:r>
              <a:rPr lang="fa-IR" sz="4400" b="1" dirty="0" smtClean="0"/>
              <a:t>آزمایشی</a:t>
            </a:r>
            <a:endParaRPr lang="en-US" sz="4400" b="1" dirty="0"/>
          </a:p>
        </p:txBody>
      </p:sp>
      <p:sp>
        <p:nvSpPr>
          <p:cNvPr id="4" name="Slide Number Placeholder 3"/>
          <p:cNvSpPr>
            <a:spLocks noGrp="1"/>
          </p:cNvSpPr>
          <p:nvPr>
            <p:ph type="sldNum" sz="quarter" idx="12"/>
          </p:nvPr>
        </p:nvSpPr>
        <p:spPr/>
        <p:txBody>
          <a:bodyPr/>
          <a:lstStyle/>
          <a:p>
            <a:fld id="{88C62F3B-8A4E-4E74-BEE3-7B3A2859F81D}" type="slidenum">
              <a:rPr lang="en-US" smtClean="0"/>
              <a:pPr/>
              <a:t>12</a:t>
            </a:fld>
            <a:endParaRPr lang="en-US"/>
          </a:p>
        </p:txBody>
      </p:sp>
    </p:spTree>
    <p:extLst>
      <p:ext uri="{BB962C8B-B14F-4D97-AF65-F5344CB8AC3E}">
        <p14:creationId xmlns:p14="http://schemas.microsoft.com/office/powerpoint/2010/main" val="1385310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914400"/>
            <a:ext cx="8534400" cy="5486400"/>
          </a:xfrm>
        </p:spPr>
        <p:txBody>
          <a:bodyPr>
            <a:noAutofit/>
          </a:bodyPr>
          <a:lstStyle/>
          <a:p>
            <a:pPr algn="r" rtl="1"/>
            <a:r>
              <a:rPr lang="fa-IR" sz="4800" dirty="0"/>
              <a:t>1-1-تحقيق پيمايشي</a:t>
            </a:r>
            <a:endParaRPr lang="en-US" sz="4800" dirty="0"/>
          </a:p>
          <a:p>
            <a:pPr algn="r" rtl="1"/>
            <a:r>
              <a:rPr lang="fa-IR" sz="4800" dirty="0"/>
              <a:t>1-2- تحقيق اقدام پژوهي</a:t>
            </a:r>
            <a:endParaRPr lang="en-US" sz="4800" dirty="0"/>
          </a:p>
          <a:p>
            <a:pPr algn="r" rtl="1"/>
            <a:r>
              <a:rPr lang="fa-IR" sz="4800" dirty="0"/>
              <a:t>1-3-پژوهش موردي </a:t>
            </a:r>
            <a:endParaRPr lang="en-US" sz="4800" dirty="0"/>
          </a:p>
          <a:p>
            <a:pPr algn="r" rtl="1"/>
            <a:r>
              <a:rPr lang="fa-IR" sz="4800" dirty="0"/>
              <a:t>1-4-تحقيق همبستگي</a:t>
            </a:r>
            <a:endParaRPr lang="en-US" sz="4800" dirty="0"/>
          </a:p>
          <a:p>
            <a:pPr algn="r" rtl="1"/>
            <a:r>
              <a:rPr lang="fa-IR" sz="4800" dirty="0"/>
              <a:t>1-5-تحقيق پس رويدادي</a:t>
            </a:r>
            <a:endParaRPr lang="en-US" sz="4800" dirty="0"/>
          </a:p>
          <a:p>
            <a:pPr marL="0" indent="0" algn="r" rtl="1">
              <a:lnSpc>
                <a:spcPct val="160000"/>
              </a:lnSpc>
              <a:buNone/>
            </a:pPr>
            <a:endParaRPr lang="fa-IR" sz="2800" dirty="0">
              <a:solidFill>
                <a:srgbClr val="FF0000"/>
              </a:solidFill>
              <a:cs typeface="B Nazanin" pitchFamily="2" charset="-78"/>
            </a:endParaRPr>
          </a:p>
        </p:txBody>
      </p:sp>
      <p:sp>
        <p:nvSpPr>
          <p:cNvPr id="4" name="TextBox 3"/>
          <p:cNvSpPr txBox="1"/>
          <p:nvPr/>
        </p:nvSpPr>
        <p:spPr>
          <a:xfrm>
            <a:off x="609600" y="304800"/>
            <a:ext cx="7620000" cy="646331"/>
          </a:xfrm>
          <a:prstGeom prst="rect">
            <a:avLst/>
          </a:prstGeom>
          <a:noFill/>
        </p:spPr>
        <p:txBody>
          <a:bodyPr wrap="square" rtlCol="1">
            <a:spAutoFit/>
          </a:bodyPr>
          <a:lstStyle/>
          <a:p>
            <a:pPr algn="r" rtl="1"/>
            <a:r>
              <a:rPr lang="fa-IR" sz="3600" dirty="0"/>
              <a:t>1- تحقیات غیر آزمایشی ( توصیفی)؛</a:t>
            </a:r>
            <a:endParaRPr lang="en-US" sz="3600" dirty="0"/>
          </a:p>
        </p:txBody>
      </p:sp>
      <p:sp>
        <p:nvSpPr>
          <p:cNvPr id="5" name="Slide Number Placeholder 4"/>
          <p:cNvSpPr>
            <a:spLocks noGrp="1"/>
          </p:cNvSpPr>
          <p:nvPr>
            <p:ph type="sldNum" sz="quarter" idx="12"/>
          </p:nvPr>
        </p:nvSpPr>
        <p:spPr/>
        <p:txBody>
          <a:bodyPr/>
          <a:lstStyle/>
          <a:p>
            <a:fld id="{88C62F3B-8A4E-4E74-BEE3-7B3A2859F81D}" type="slidenum">
              <a:rPr lang="en-US" smtClean="0"/>
              <a:pPr/>
              <a:t>13</a:t>
            </a:fld>
            <a:endParaRPr lang="en-US"/>
          </a:p>
        </p:txBody>
      </p:sp>
    </p:spTree>
    <p:extLst>
      <p:ext uri="{BB962C8B-B14F-4D97-AF65-F5344CB8AC3E}">
        <p14:creationId xmlns:p14="http://schemas.microsoft.com/office/powerpoint/2010/main" val="379601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868362"/>
          </a:xfrm>
        </p:spPr>
        <p:txBody>
          <a:bodyPr>
            <a:noAutofit/>
          </a:bodyPr>
          <a:lstStyle/>
          <a:p>
            <a:pPr algn="r"/>
            <a:r>
              <a:rPr lang="fa-IR" sz="5400" dirty="0"/>
              <a:t>سایر روش های تحقیق</a:t>
            </a:r>
            <a:r>
              <a:rPr lang="fa-IR" sz="5400" dirty="0" smtClean="0">
                <a:solidFill>
                  <a:schemeClr val="tx1"/>
                </a:solidFill>
                <a:cs typeface="B Titr" pitchFamily="2" charset="-78"/>
              </a:rPr>
              <a:t>:</a:t>
            </a:r>
            <a:endParaRPr lang="fa-IR" sz="5400" dirty="0">
              <a:solidFill>
                <a:schemeClr val="tx1"/>
              </a:solidFill>
              <a:cs typeface="B Titr" pitchFamily="2" charset="-78"/>
            </a:endParaRPr>
          </a:p>
        </p:txBody>
      </p:sp>
      <p:sp>
        <p:nvSpPr>
          <p:cNvPr id="3" name="Content Placeholder 2"/>
          <p:cNvSpPr>
            <a:spLocks noGrp="1"/>
          </p:cNvSpPr>
          <p:nvPr>
            <p:ph idx="1"/>
          </p:nvPr>
        </p:nvSpPr>
        <p:spPr>
          <a:xfrm>
            <a:off x="152400" y="1981200"/>
            <a:ext cx="8763000" cy="3943003"/>
          </a:xfrm>
        </p:spPr>
        <p:txBody>
          <a:bodyPr>
            <a:noAutofit/>
          </a:bodyPr>
          <a:lstStyle/>
          <a:p>
            <a:pPr algn="r" rtl="1"/>
            <a:r>
              <a:rPr lang="fa-IR" sz="5400" b="1" dirty="0"/>
              <a:t>3-1- تاریخی</a:t>
            </a:r>
            <a:endParaRPr lang="en-US" sz="5400" b="1" dirty="0"/>
          </a:p>
          <a:p>
            <a:pPr algn="r" rtl="1"/>
            <a:r>
              <a:rPr lang="fa-IR" sz="5400" b="1" dirty="0"/>
              <a:t>3-2- فلسفی:</a:t>
            </a:r>
            <a:endParaRPr lang="en-US" sz="5400" b="1" dirty="0"/>
          </a:p>
          <a:p>
            <a:pPr algn="r" rtl="1"/>
            <a:r>
              <a:rPr lang="fa-IR" sz="5400" b="1" dirty="0"/>
              <a:t>3-3- قوم نگاری </a:t>
            </a:r>
            <a:endParaRPr lang="en-US" sz="5400" b="1" dirty="0"/>
          </a:p>
          <a:p>
            <a:pPr algn="r" rtl="1"/>
            <a:r>
              <a:rPr lang="fa-IR" sz="5400" b="1" dirty="0"/>
              <a:t>3-4- تحلیل محتوا.</a:t>
            </a:r>
            <a:endParaRPr lang="en-US" sz="5400" b="1" dirty="0"/>
          </a:p>
        </p:txBody>
      </p:sp>
      <p:sp>
        <p:nvSpPr>
          <p:cNvPr id="4" name="Slide Number Placeholder 3"/>
          <p:cNvSpPr>
            <a:spLocks noGrp="1"/>
          </p:cNvSpPr>
          <p:nvPr>
            <p:ph type="sldNum" sz="quarter" idx="12"/>
          </p:nvPr>
        </p:nvSpPr>
        <p:spPr/>
        <p:txBody>
          <a:bodyPr/>
          <a:lstStyle/>
          <a:p>
            <a:fld id="{88C62F3B-8A4E-4E74-BEE3-7B3A2859F81D}" type="slidenum">
              <a:rPr lang="en-US" smtClean="0"/>
              <a:pPr/>
              <a:t>14</a:t>
            </a:fld>
            <a:endParaRPr lang="en-US"/>
          </a:p>
        </p:txBody>
      </p:sp>
    </p:spTree>
    <p:extLst>
      <p:ext uri="{BB962C8B-B14F-4D97-AF65-F5344CB8AC3E}">
        <p14:creationId xmlns:p14="http://schemas.microsoft.com/office/powerpoint/2010/main" val="1894061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t>طبقه بندي تحقيقات بر مبناي نوع داده ها</a:t>
            </a:r>
            <a:endParaRPr lang="en-US" dirty="0"/>
          </a:p>
        </p:txBody>
      </p:sp>
      <p:sp>
        <p:nvSpPr>
          <p:cNvPr id="3" name="Content Placeholder 2"/>
          <p:cNvSpPr>
            <a:spLocks noGrp="1"/>
          </p:cNvSpPr>
          <p:nvPr>
            <p:ph idx="1"/>
          </p:nvPr>
        </p:nvSpPr>
        <p:spPr/>
        <p:txBody>
          <a:bodyPr>
            <a:normAutofit/>
          </a:bodyPr>
          <a:lstStyle/>
          <a:p>
            <a:pPr algn="just" rtl="1"/>
            <a:r>
              <a:rPr lang="fa-IR" sz="8000" dirty="0"/>
              <a:t>1- </a:t>
            </a:r>
            <a:r>
              <a:rPr lang="fa-IR" sz="8000" dirty="0" smtClean="0"/>
              <a:t>كمي</a:t>
            </a:r>
          </a:p>
          <a:p>
            <a:pPr algn="just" rtl="1"/>
            <a:r>
              <a:rPr lang="fa-IR" sz="8000" dirty="0"/>
              <a:t>2</a:t>
            </a:r>
            <a:r>
              <a:rPr lang="fa-IR" sz="8000" dirty="0" smtClean="0"/>
              <a:t>- </a:t>
            </a:r>
            <a:r>
              <a:rPr lang="fa-IR" sz="8000" dirty="0"/>
              <a:t>كيفي </a:t>
            </a:r>
            <a:endParaRPr lang="en-US" sz="8000" dirty="0"/>
          </a:p>
          <a:p>
            <a:pPr algn="just" rtl="1"/>
            <a:endParaRPr lang="en-US" sz="8000" dirty="0"/>
          </a:p>
        </p:txBody>
      </p:sp>
      <p:sp>
        <p:nvSpPr>
          <p:cNvPr id="4" name="Slide Number Placeholder 3"/>
          <p:cNvSpPr>
            <a:spLocks noGrp="1"/>
          </p:cNvSpPr>
          <p:nvPr>
            <p:ph type="sldNum" sz="quarter" idx="12"/>
          </p:nvPr>
        </p:nvSpPr>
        <p:spPr/>
        <p:txBody>
          <a:bodyPr/>
          <a:lstStyle/>
          <a:p>
            <a:fld id="{88C62F3B-8A4E-4E74-BEE3-7B3A2859F81D}" type="slidenum">
              <a:rPr lang="en-US" smtClean="0"/>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2238"/>
            <a:ext cx="8001000" cy="792162"/>
          </a:xfrm>
        </p:spPr>
        <p:txBody>
          <a:bodyPr>
            <a:noAutofit/>
          </a:bodyPr>
          <a:lstStyle/>
          <a:p>
            <a:pPr algn="r"/>
            <a:r>
              <a:rPr lang="fa-IR" sz="4000" dirty="0"/>
              <a:t>طبقه بندي تحقيقات بر اساس مکان انجام تحقیق</a:t>
            </a:r>
            <a:r>
              <a:rPr lang="fa-IR" sz="4000" dirty="0" smtClean="0">
                <a:solidFill>
                  <a:schemeClr val="tx1"/>
                </a:solidFill>
                <a:cs typeface="B Titr" pitchFamily="2" charset="-78"/>
              </a:rPr>
              <a:t>:</a:t>
            </a:r>
            <a:endParaRPr lang="fa-IR" sz="4000" dirty="0">
              <a:solidFill>
                <a:schemeClr val="tx1"/>
              </a:solidFill>
              <a:cs typeface="B Titr" pitchFamily="2" charset="-78"/>
            </a:endParaRPr>
          </a:p>
        </p:txBody>
      </p:sp>
      <p:sp>
        <p:nvSpPr>
          <p:cNvPr id="3" name="Content Placeholder 2"/>
          <p:cNvSpPr>
            <a:spLocks noGrp="1"/>
          </p:cNvSpPr>
          <p:nvPr>
            <p:ph idx="1"/>
          </p:nvPr>
        </p:nvSpPr>
        <p:spPr>
          <a:xfrm>
            <a:off x="228600" y="914400"/>
            <a:ext cx="8686800" cy="5486400"/>
          </a:xfrm>
        </p:spPr>
        <p:txBody>
          <a:bodyPr>
            <a:normAutofit/>
          </a:bodyPr>
          <a:lstStyle/>
          <a:p>
            <a:pPr marL="114300" indent="0" algn="justLow" rtl="1">
              <a:buNone/>
            </a:pPr>
            <a:r>
              <a:rPr lang="fa-IR" sz="5400" dirty="0"/>
              <a:t>تحقیقات علمی را بر جمع آوری داده ها به دو دسته </a:t>
            </a:r>
            <a:endParaRPr lang="fa-IR" sz="5400" dirty="0" smtClean="0"/>
          </a:p>
          <a:p>
            <a:pPr marL="114300" indent="0" algn="justLow" rtl="1">
              <a:buNone/>
            </a:pPr>
            <a:r>
              <a:rPr lang="fa-IR" sz="5400" dirty="0" smtClean="0"/>
              <a:t>تحقیقات </a:t>
            </a:r>
            <a:r>
              <a:rPr lang="fa-IR" sz="5400" dirty="0"/>
              <a:t>میدانی </a:t>
            </a:r>
            <a:endParaRPr lang="fa-IR" sz="5400" dirty="0" smtClean="0"/>
          </a:p>
          <a:p>
            <a:pPr marL="114300" indent="0" algn="justLow" rtl="1">
              <a:buNone/>
            </a:pPr>
            <a:r>
              <a:rPr lang="fa-IR" sz="5400" dirty="0" smtClean="0"/>
              <a:t>کتابخانه </a:t>
            </a:r>
            <a:r>
              <a:rPr lang="fa-IR" sz="5400" dirty="0"/>
              <a:t>ای تقسیم بندی می کنند. </a:t>
            </a:r>
            <a:endParaRPr lang="fa-IR" sz="5400" dirty="0">
              <a:solidFill>
                <a:schemeClr val="bg2">
                  <a:lumMod val="10000"/>
                </a:schemeClr>
              </a:solidFill>
              <a:cs typeface="B Nazanin" pitchFamily="2" charset="-78"/>
            </a:endParaRPr>
          </a:p>
        </p:txBody>
      </p:sp>
      <p:sp>
        <p:nvSpPr>
          <p:cNvPr id="4" name="Slide Number Placeholder 3"/>
          <p:cNvSpPr>
            <a:spLocks noGrp="1"/>
          </p:cNvSpPr>
          <p:nvPr>
            <p:ph type="sldNum" sz="quarter" idx="12"/>
          </p:nvPr>
        </p:nvSpPr>
        <p:spPr/>
        <p:txBody>
          <a:bodyPr/>
          <a:lstStyle/>
          <a:p>
            <a:fld id="{88C62F3B-8A4E-4E74-BEE3-7B3A2859F81D}" type="slidenum">
              <a:rPr lang="en-US" smtClean="0"/>
              <a:pPr/>
              <a:t>16</a:t>
            </a:fld>
            <a:endParaRPr lang="en-US"/>
          </a:p>
        </p:txBody>
      </p:sp>
    </p:spTree>
    <p:extLst>
      <p:ext uri="{BB962C8B-B14F-4D97-AF65-F5344CB8AC3E}">
        <p14:creationId xmlns:p14="http://schemas.microsoft.com/office/powerpoint/2010/main" val="31040274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8C62F3B-8A4E-4E74-BEE3-7B3A2859F81D}" type="slidenum">
              <a:rPr lang="en-US" smtClean="0"/>
              <a:pPr/>
              <a:t>17</a:t>
            </a:fld>
            <a:endParaRPr lang="en-US"/>
          </a:p>
        </p:txBody>
      </p:sp>
      <p:sp>
        <p:nvSpPr>
          <p:cNvPr id="7" name="Title 1"/>
          <p:cNvSpPr>
            <a:spLocks noGrp="1"/>
          </p:cNvSpPr>
          <p:nvPr>
            <p:ph type="title"/>
          </p:nvPr>
        </p:nvSpPr>
        <p:spPr>
          <a:xfrm>
            <a:off x="457200" y="0"/>
            <a:ext cx="8458200" cy="1524000"/>
          </a:xfrm>
        </p:spPr>
        <p:txBody>
          <a:bodyPr>
            <a:noAutofit/>
          </a:bodyPr>
          <a:lstStyle/>
          <a:p>
            <a:pPr algn="r"/>
            <a:r>
              <a:rPr lang="fa-IR" sz="6000" dirty="0"/>
              <a:t>تحقيقات </a:t>
            </a:r>
            <a:r>
              <a:rPr lang="fa-IR" dirty="0"/>
              <a:t>میدانی </a:t>
            </a:r>
            <a:r>
              <a:rPr lang="en-US" dirty="0"/>
              <a:t/>
            </a:r>
            <a:br>
              <a:rPr lang="en-US" dirty="0"/>
            </a:br>
            <a:r>
              <a:rPr lang="fa-IR" dirty="0" smtClean="0">
                <a:solidFill>
                  <a:schemeClr val="tx1"/>
                </a:solidFill>
                <a:cs typeface="B Titr" pitchFamily="2" charset="-78"/>
              </a:rPr>
              <a:t>:</a:t>
            </a:r>
            <a:endParaRPr lang="fa-IR" dirty="0">
              <a:solidFill>
                <a:schemeClr val="tx1"/>
              </a:solidFill>
              <a:cs typeface="B Titr" pitchFamily="2" charset="-78"/>
            </a:endParaRPr>
          </a:p>
        </p:txBody>
      </p:sp>
      <p:sp>
        <p:nvSpPr>
          <p:cNvPr id="2" name="Rectangle 1"/>
          <p:cNvSpPr/>
          <p:nvPr/>
        </p:nvSpPr>
        <p:spPr>
          <a:xfrm>
            <a:off x="457200" y="1524000"/>
            <a:ext cx="8077200" cy="3477875"/>
          </a:xfrm>
          <a:prstGeom prst="rect">
            <a:avLst/>
          </a:prstGeom>
        </p:spPr>
        <p:txBody>
          <a:bodyPr wrap="square">
            <a:spAutoFit/>
          </a:bodyPr>
          <a:lstStyle/>
          <a:p>
            <a:pPr algn="r" rtl="1"/>
            <a:r>
              <a:rPr lang="fa-IR" sz="4400" dirty="0"/>
              <a:t>تحقیقاتی هستند که موضوع مورد مطالعه در اختیار محقق قرار داشته باشد و به آن دسترسی داشته باشد. به عبارتی ارتباط مستقیم و رویاروی محقق با پدیده های مورد مطالعه وجود دارد.</a:t>
            </a:r>
            <a:endParaRPr lang="en-US" sz="4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تحلیل محتوی</a:t>
            </a:r>
            <a:endParaRPr lang="fa-IR" dirty="0"/>
          </a:p>
        </p:txBody>
      </p:sp>
      <p:sp>
        <p:nvSpPr>
          <p:cNvPr id="3" name="Content Placeholder 2"/>
          <p:cNvSpPr>
            <a:spLocks noGrp="1"/>
          </p:cNvSpPr>
          <p:nvPr>
            <p:ph idx="1"/>
          </p:nvPr>
        </p:nvSpPr>
        <p:spPr/>
        <p:txBody>
          <a:bodyPr/>
          <a:lstStyle/>
          <a:p>
            <a:pPr marL="0" indent="0" algn="r">
              <a:buNone/>
            </a:pPr>
            <a:r>
              <a:rPr lang="fa-IR" dirty="0" smtClean="0"/>
              <a:t>شیوه ای از پژوهش است که در این شیوه محقق به تشریح و بیان کمی ،منظم و عینی محتوی آشکار پیام می پردازدو ارتباطات انسانی مورد مطالعه و بررسی قرار می </a:t>
            </a:r>
            <a:r>
              <a:rPr lang="en-US" dirty="0" smtClean="0"/>
              <a:t>   </a:t>
            </a:r>
            <a:r>
              <a:rPr lang="fa-IR" dirty="0" smtClean="0"/>
              <a:t>کیرد(فرستنده- پیام- کیرنده)  </a:t>
            </a:r>
          </a:p>
          <a:p>
            <a:pPr marL="0" indent="0" algn="r">
              <a:buNone/>
            </a:pPr>
            <a:endParaRPr lang="fa-IR" dirty="0"/>
          </a:p>
        </p:txBody>
      </p:sp>
      <p:sp>
        <p:nvSpPr>
          <p:cNvPr id="4" name="Slide Number Placeholder 3"/>
          <p:cNvSpPr>
            <a:spLocks noGrp="1"/>
          </p:cNvSpPr>
          <p:nvPr>
            <p:ph type="sldNum" sz="quarter" idx="12"/>
          </p:nvPr>
        </p:nvSpPr>
        <p:spPr/>
        <p:txBody>
          <a:bodyPr/>
          <a:lstStyle/>
          <a:p>
            <a:fld id="{88C62F3B-8A4E-4E74-BEE3-7B3A2859F81D}" type="slidenum">
              <a:rPr lang="en-US" smtClean="0"/>
              <a:pPr/>
              <a:t>18</a:t>
            </a:fld>
            <a:endParaRPr lang="en-US" dirty="0"/>
          </a:p>
        </p:txBody>
      </p:sp>
    </p:spTree>
    <p:extLst>
      <p:ext uri="{BB962C8B-B14F-4D97-AF65-F5344CB8AC3E}">
        <p14:creationId xmlns:p14="http://schemas.microsoft.com/office/powerpoint/2010/main" val="17190331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مراحل تحلیل محتوی</a:t>
            </a:r>
            <a:endParaRPr lang="fa-IR" dirty="0"/>
          </a:p>
        </p:txBody>
      </p:sp>
      <p:sp>
        <p:nvSpPr>
          <p:cNvPr id="3" name="Content Placeholder 2"/>
          <p:cNvSpPr>
            <a:spLocks noGrp="1"/>
          </p:cNvSpPr>
          <p:nvPr>
            <p:ph idx="1"/>
          </p:nvPr>
        </p:nvSpPr>
        <p:spPr/>
        <p:txBody>
          <a:bodyPr/>
          <a:lstStyle/>
          <a:p>
            <a:pPr algn="r"/>
            <a:r>
              <a:rPr lang="fa-IR" dirty="0" smtClean="0"/>
              <a:t>1- بیان مسئله تحقیق</a:t>
            </a:r>
          </a:p>
          <a:p>
            <a:pPr algn="r"/>
            <a:r>
              <a:rPr lang="fa-IR" dirty="0" smtClean="0"/>
              <a:t>2- تدوین فرضیه</a:t>
            </a:r>
          </a:p>
          <a:p>
            <a:pPr algn="r"/>
            <a:r>
              <a:rPr lang="fa-IR" dirty="0" smtClean="0"/>
              <a:t>3- تعین جامعه و نمونه اماری</a:t>
            </a:r>
          </a:p>
          <a:p>
            <a:pPr algn="r"/>
            <a:r>
              <a:rPr lang="fa-IR" dirty="0" smtClean="0"/>
              <a:t>4- جمع اوری اطلاات</a:t>
            </a:r>
          </a:p>
          <a:p>
            <a:pPr algn="r"/>
            <a:r>
              <a:rPr lang="fa-IR" dirty="0" smtClean="0"/>
              <a:t>5- تعین روایی و اعتبار داده ها </a:t>
            </a:r>
          </a:p>
          <a:p>
            <a:pPr algn="r"/>
            <a:r>
              <a:rPr lang="fa-IR" dirty="0" smtClean="0"/>
              <a:t>تجزیه و تحلیل و تفسیر داده ها</a:t>
            </a:r>
            <a:endParaRPr lang="fa-IR" dirty="0"/>
          </a:p>
        </p:txBody>
      </p:sp>
      <p:sp>
        <p:nvSpPr>
          <p:cNvPr id="4" name="Slide Number Placeholder 3"/>
          <p:cNvSpPr>
            <a:spLocks noGrp="1"/>
          </p:cNvSpPr>
          <p:nvPr>
            <p:ph type="sldNum" sz="quarter" idx="12"/>
          </p:nvPr>
        </p:nvSpPr>
        <p:spPr/>
        <p:txBody>
          <a:bodyPr/>
          <a:lstStyle/>
          <a:p>
            <a:fld id="{88C62F3B-8A4E-4E74-BEE3-7B3A2859F81D}" type="slidenum">
              <a:rPr lang="en-US" smtClean="0"/>
              <a:pPr/>
              <a:t>19</a:t>
            </a:fld>
            <a:endParaRPr lang="en-US"/>
          </a:p>
        </p:txBody>
      </p:sp>
    </p:spTree>
    <p:extLst>
      <p:ext uri="{BB962C8B-B14F-4D97-AF65-F5344CB8AC3E}">
        <p14:creationId xmlns:p14="http://schemas.microsoft.com/office/powerpoint/2010/main" val="4261023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تعریف تحقیق</a:t>
            </a:r>
            <a:endParaRPr lang="fa-IR" dirty="0"/>
          </a:p>
        </p:txBody>
      </p:sp>
      <p:sp>
        <p:nvSpPr>
          <p:cNvPr id="3" name="Content Placeholder 2"/>
          <p:cNvSpPr>
            <a:spLocks noGrp="1"/>
          </p:cNvSpPr>
          <p:nvPr>
            <p:ph idx="1"/>
          </p:nvPr>
        </p:nvSpPr>
        <p:spPr/>
        <p:txBody>
          <a:bodyPr>
            <a:normAutofit/>
          </a:bodyPr>
          <a:lstStyle/>
          <a:p>
            <a:pPr algn="r"/>
            <a:r>
              <a:rPr lang="fa-IR" sz="5400" dirty="0" smtClean="0"/>
              <a:t>عبارت است از فرایندی منظم ،منطقی،و مبتنی بر یافته های علمی  جهت پاسخکویی به سوالات علمی</a:t>
            </a:r>
            <a:endParaRPr lang="fa-IR" sz="5400" dirty="0"/>
          </a:p>
        </p:txBody>
      </p:sp>
      <p:sp>
        <p:nvSpPr>
          <p:cNvPr id="4" name="Slide Number Placeholder 3"/>
          <p:cNvSpPr>
            <a:spLocks noGrp="1"/>
          </p:cNvSpPr>
          <p:nvPr>
            <p:ph type="sldNum" sz="quarter" idx="12"/>
          </p:nvPr>
        </p:nvSpPr>
        <p:spPr/>
        <p:txBody>
          <a:bodyPr/>
          <a:lstStyle/>
          <a:p>
            <a:fld id="{88C62F3B-8A4E-4E74-BEE3-7B3A2859F81D}" type="slidenum">
              <a:rPr lang="en-US" smtClean="0"/>
              <a:pPr/>
              <a:t>2</a:t>
            </a:fld>
            <a:endParaRPr lang="en-US"/>
          </a:p>
        </p:txBody>
      </p:sp>
    </p:spTree>
    <p:extLst>
      <p:ext uri="{BB962C8B-B14F-4D97-AF65-F5344CB8AC3E}">
        <p14:creationId xmlns:p14="http://schemas.microsoft.com/office/powerpoint/2010/main" val="27146862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48df1985255fa6b4c7721a3740f1d77a.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1905000" y="1828800"/>
            <a:ext cx="7010400" cy="1143000"/>
          </a:xfrm>
        </p:spPr>
        <p:txBody>
          <a:bodyPr>
            <a:normAutofit/>
          </a:bodyPr>
          <a:lstStyle/>
          <a:p>
            <a:r>
              <a:rPr lang="fa-IR" sz="6000" b="1" dirty="0" smtClean="0">
                <a:cs typeface="B Nazanin" pitchFamily="2" charset="-78"/>
              </a:rPr>
              <a:t>موفق و پیروز باشید.</a:t>
            </a:r>
            <a:endParaRPr lang="fa-IR" sz="6000" b="1" dirty="0">
              <a:cs typeface="B Nazanin" pitchFamily="2" charset="-78"/>
            </a:endParaRPr>
          </a:p>
        </p:txBody>
      </p:sp>
      <p:sp>
        <p:nvSpPr>
          <p:cNvPr id="4" name="Slide Number Placeholder 3"/>
          <p:cNvSpPr>
            <a:spLocks noGrp="1"/>
          </p:cNvSpPr>
          <p:nvPr>
            <p:ph type="sldNum" sz="quarter" idx="12"/>
          </p:nvPr>
        </p:nvSpPr>
        <p:spPr/>
        <p:txBody>
          <a:bodyPr/>
          <a:lstStyle/>
          <a:p>
            <a:fld id="{88C62F3B-8A4E-4E74-BEE3-7B3A2859F81D}" type="slidenum">
              <a:rPr lang="en-US" smtClean="0"/>
              <a:pPr/>
              <a:t>20</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ویژکی های تحقیق</a:t>
            </a:r>
            <a:endParaRPr lang="fa-IR" dirty="0"/>
          </a:p>
        </p:txBody>
      </p:sp>
      <p:sp>
        <p:nvSpPr>
          <p:cNvPr id="3" name="Content Placeholder 2"/>
          <p:cNvSpPr>
            <a:spLocks noGrp="1"/>
          </p:cNvSpPr>
          <p:nvPr>
            <p:ph idx="1"/>
          </p:nvPr>
        </p:nvSpPr>
        <p:spPr/>
        <p:txBody>
          <a:bodyPr>
            <a:normAutofit/>
          </a:bodyPr>
          <a:lstStyle/>
          <a:p>
            <a:pPr algn="r"/>
            <a:r>
              <a:rPr lang="fa-IR" sz="4000" dirty="0" smtClean="0"/>
              <a:t>1- علمی و افزایشی است</a:t>
            </a:r>
          </a:p>
          <a:p>
            <a:pPr algn="r"/>
            <a:r>
              <a:rPr lang="fa-IR" sz="4000" dirty="0" smtClean="0"/>
              <a:t>2-فعالیتی تکرار پذیر است</a:t>
            </a:r>
          </a:p>
          <a:p>
            <a:pPr algn="r"/>
            <a:r>
              <a:rPr lang="fa-IR" sz="4000" dirty="0" smtClean="0"/>
              <a:t>3-آزمون پذیر است</a:t>
            </a:r>
          </a:p>
          <a:p>
            <a:pPr algn="r"/>
            <a:r>
              <a:rPr lang="fa-IR" sz="4000" dirty="0" smtClean="0"/>
              <a:t>4- دقت در کلیه مراحل</a:t>
            </a:r>
          </a:p>
          <a:p>
            <a:pPr algn="r"/>
            <a:r>
              <a:rPr lang="fa-IR" sz="4000" dirty="0" smtClean="0"/>
              <a:t>5- علمی سودمند و صرفه جویانه است</a:t>
            </a:r>
          </a:p>
          <a:p>
            <a:endParaRPr lang="fa-IR" sz="4000" dirty="0"/>
          </a:p>
        </p:txBody>
      </p:sp>
      <p:sp>
        <p:nvSpPr>
          <p:cNvPr id="4" name="Slide Number Placeholder 3"/>
          <p:cNvSpPr>
            <a:spLocks noGrp="1"/>
          </p:cNvSpPr>
          <p:nvPr>
            <p:ph type="sldNum" sz="quarter" idx="12"/>
          </p:nvPr>
        </p:nvSpPr>
        <p:spPr/>
        <p:txBody>
          <a:bodyPr/>
          <a:lstStyle/>
          <a:p>
            <a:fld id="{88C62F3B-8A4E-4E74-BEE3-7B3A2859F81D}" type="slidenum">
              <a:rPr lang="en-US" smtClean="0"/>
              <a:pPr/>
              <a:t>3</a:t>
            </a:fld>
            <a:endParaRPr lang="en-US"/>
          </a:p>
        </p:txBody>
      </p:sp>
    </p:spTree>
    <p:extLst>
      <p:ext uri="{BB962C8B-B14F-4D97-AF65-F5344CB8AC3E}">
        <p14:creationId xmlns:p14="http://schemas.microsoft.com/office/powerpoint/2010/main" val="892224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b="1" dirty="0"/>
              <a:t>جایگاه تحلیل محتوا در تقسیم بندی روش های تحقیق</a:t>
            </a:r>
            <a:endParaRPr lang="fa-IR" sz="3600" dirty="0"/>
          </a:p>
        </p:txBody>
      </p:sp>
      <p:sp>
        <p:nvSpPr>
          <p:cNvPr id="3" name="Content Placeholder 2"/>
          <p:cNvSpPr>
            <a:spLocks noGrp="1"/>
          </p:cNvSpPr>
          <p:nvPr>
            <p:ph idx="1"/>
          </p:nvPr>
        </p:nvSpPr>
        <p:spPr/>
        <p:txBody>
          <a:bodyPr>
            <a:normAutofit fontScale="92500" lnSpcReduction="20000"/>
          </a:bodyPr>
          <a:lstStyle/>
          <a:p>
            <a:pPr algn="r" rtl="1"/>
            <a:r>
              <a:rPr lang="fa-IR" b="1" dirty="0"/>
              <a:t>روش های تحقیق را بر اساس ملاک های مختلفی تقسیم بندی می کنند. مهمترین ملاک های مورد استفاده در این </a:t>
            </a:r>
            <a:r>
              <a:rPr lang="fa-IR" b="1" dirty="0" smtClean="0"/>
              <a:t>تقسیم </a:t>
            </a:r>
            <a:r>
              <a:rPr lang="fa-IR" b="1" dirty="0"/>
              <a:t>بندی ها عبارتند از:</a:t>
            </a:r>
            <a:endParaRPr lang="en-US" b="1" dirty="0"/>
          </a:p>
          <a:p>
            <a:pPr algn="r" rtl="1"/>
            <a:r>
              <a:rPr lang="fa-IR" b="1" dirty="0"/>
              <a:t>- بر مبناي هدف</a:t>
            </a:r>
            <a:endParaRPr lang="en-US" b="1" dirty="0"/>
          </a:p>
          <a:p>
            <a:pPr algn="r" rtl="1"/>
            <a:r>
              <a:rPr lang="fa-IR" b="1" dirty="0"/>
              <a:t>- بر مبناي </a:t>
            </a:r>
            <a:r>
              <a:rPr lang="fa-IR" b="1" dirty="0" smtClean="0"/>
              <a:t>زمان</a:t>
            </a:r>
          </a:p>
          <a:p>
            <a:pPr algn="r" rtl="1"/>
            <a:r>
              <a:rPr lang="fa-IR" b="1" dirty="0" smtClean="0"/>
              <a:t>بر مبنای رویکرد خردکرایانه و طبیعت کرایانه</a:t>
            </a:r>
            <a:endParaRPr lang="en-US" b="1" dirty="0"/>
          </a:p>
          <a:p>
            <a:pPr algn="r" rtl="1"/>
            <a:r>
              <a:rPr lang="fa-IR" b="1" dirty="0"/>
              <a:t>- بر مبناي کاربرد</a:t>
            </a:r>
            <a:endParaRPr lang="en-US" b="1" dirty="0"/>
          </a:p>
          <a:p>
            <a:pPr algn="r" rtl="1"/>
            <a:r>
              <a:rPr lang="fa-IR" b="1" dirty="0"/>
              <a:t>- بر مبناي نحوه گردآوري داده ها </a:t>
            </a:r>
            <a:endParaRPr lang="en-US" b="1" dirty="0"/>
          </a:p>
          <a:p>
            <a:pPr algn="r" rtl="1"/>
            <a:r>
              <a:rPr lang="fa-IR" b="1" dirty="0"/>
              <a:t>- بر مبناي نوع داده ها</a:t>
            </a:r>
            <a:endParaRPr lang="en-US" b="1" dirty="0"/>
          </a:p>
          <a:p>
            <a:pPr algn="r"/>
            <a:r>
              <a:rPr lang="fa-IR" b="1" dirty="0"/>
              <a:t>- بر مبناي مكان انجام تحقيق</a:t>
            </a:r>
          </a:p>
        </p:txBody>
      </p:sp>
      <p:sp>
        <p:nvSpPr>
          <p:cNvPr id="4" name="Slide Number Placeholder 3"/>
          <p:cNvSpPr>
            <a:spLocks noGrp="1"/>
          </p:cNvSpPr>
          <p:nvPr>
            <p:ph type="sldNum" sz="quarter" idx="12"/>
          </p:nvPr>
        </p:nvSpPr>
        <p:spPr/>
        <p:txBody>
          <a:bodyPr/>
          <a:lstStyle/>
          <a:p>
            <a:fld id="{88C62F3B-8A4E-4E74-BEE3-7B3A2859F81D}" type="slidenum">
              <a:rPr lang="en-US" smtClean="0"/>
              <a:pPr/>
              <a:t>4</a:t>
            </a:fld>
            <a:endParaRPr lang="en-US"/>
          </a:p>
        </p:txBody>
      </p:sp>
    </p:spTree>
    <p:extLst>
      <p:ext uri="{BB962C8B-B14F-4D97-AF65-F5344CB8AC3E}">
        <p14:creationId xmlns:p14="http://schemas.microsoft.com/office/powerpoint/2010/main" val="39659561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تقسيم تحقيقات برمبناي هدف تحقيق</a:t>
            </a:r>
          </a:p>
        </p:txBody>
      </p:sp>
      <p:sp>
        <p:nvSpPr>
          <p:cNvPr id="3" name="Content Placeholder 2"/>
          <p:cNvSpPr>
            <a:spLocks noGrp="1"/>
          </p:cNvSpPr>
          <p:nvPr>
            <p:ph idx="1"/>
          </p:nvPr>
        </p:nvSpPr>
        <p:spPr/>
        <p:txBody>
          <a:bodyPr>
            <a:normAutofit fontScale="92500" lnSpcReduction="20000"/>
          </a:bodyPr>
          <a:lstStyle/>
          <a:p>
            <a:pPr algn="r" rtl="1"/>
            <a:r>
              <a:rPr lang="fa-IR" b="1" dirty="0"/>
              <a:t>-تحقيق بنيادی يا </a:t>
            </a:r>
            <a:r>
              <a:rPr lang="en-US" b="1" dirty="0"/>
              <a:t>Basic Research </a:t>
            </a:r>
          </a:p>
          <a:p>
            <a:pPr algn="r" rtl="1"/>
            <a:r>
              <a:rPr lang="fa-IR" b="1" dirty="0"/>
              <a:t>هدف اساسی این نوع تحقیقات آزمون نظریه ها ، تبیین روابط بین پدیده ها و افزودن به مجموعه دانش موجود در یک </a:t>
            </a:r>
            <a:r>
              <a:rPr lang="fa-IR" b="1" dirty="0" smtClean="0"/>
              <a:t>زمینه خاص </a:t>
            </a:r>
            <a:r>
              <a:rPr lang="fa-IR" b="1" dirty="0"/>
              <a:t>است . تحقیقات بنیادی ،نظریه ها را بررسی کرده ،آنها را تایید ،تعدیل یا رد می کند . با تبیین روابط میان پدیده ها ،تحقیق بینیادی به کشف قوانین و اصول علمی می پردازد . با این اهداف ، تحقیقات بنیادی درصدد توسعه مجموع دانسته های موجود درباره اصول و قوانین علمی است. این نوع تحقیقات نتیجه گرا بوده و در رابطه با نیازهای تصمیم گیری انجام نمی شود. برای مثال تحول استدلال منطقی نزد کودکان را می توان از نوع تحقیقات بنیادی دانست.</a:t>
            </a:r>
            <a:endParaRPr lang="en-US" b="1" dirty="0"/>
          </a:p>
          <a:p>
            <a:pPr algn="r"/>
            <a:endParaRPr lang="fa-IR" b="1" dirty="0"/>
          </a:p>
        </p:txBody>
      </p:sp>
      <p:sp>
        <p:nvSpPr>
          <p:cNvPr id="4" name="Slide Number Placeholder 3"/>
          <p:cNvSpPr>
            <a:spLocks noGrp="1"/>
          </p:cNvSpPr>
          <p:nvPr>
            <p:ph type="sldNum" sz="quarter" idx="12"/>
          </p:nvPr>
        </p:nvSpPr>
        <p:spPr/>
        <p:txBody>
          <a:bodyPr/>
          <a:lstStyle/>
          <a:p>
            <a:fld id="{88C62F3B-8A4E-4E74-BEE3-7B3A2859F81D}" type="slidenum">
              <a:rPr lang="en-US" smtClean="0"/>
              <a:pPr/>
              <a:t>5</a:t>
            </a:fld>
            <a:endParaRPr lang="en-US"/>
          </a:p>
        </p:txBody>
      </p:sp>
    </p:spTree>
    <p:extLst>
      <p:ext uri="{BB962C8B-B14F-4D97-AF65-F5344CB8AC3E}">
        <p14:creationId xmlns:p14="http://schemas.microsoft.com/office/powerpoint/2010/main" val="19966715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-تحقيق کاربردی </a:t>
            </a:r>
          </a:p>
        </p:txBody>
      </p:sp>
      <p:sp>
        <p:nvSpPr>
          <p:cNvPr id="3" name="Content Placeholder 2"/>
          <p:cNvSpPr>
            <a:spLocks noGrp="1"/>
          </p:cNvSpPr>
          <p:nvPr>
            <p:ph idx="1"/>
          </p:nvPr>
        </p:nvSpPr>
        <p:spPr/>
        <p:txBody>
          <a:bodyPr>
            <a:normAutofit fontScale="92500" lnSpcReduction="10000"/>
          </a:bodyPr>
          <a:lstStyle/>
          <a:p>
            <a:pPr algn="r"/>
            <a:r>
              <a:rPr lang="fa-IR" b="1" dirty="0"/>
              <a:t>هدف از تحقیق کاربردی به دست آوردن درک یا دانش لازم برای تعیین ابزاری است که به وسیله آن نیازی مشخص و شناخته شده بر طرف گردد در این نوع تحقیقات هدف کشف دانش تازه ای است که کاربرد مشخصی را درباره فراورده یا فرایندی در واقعیت را دنبال می کند. به عبارت دقیق تر تحقیق کاربردی تلاشی برای پاسخ دادن به یک معضل و مشکل عملی است که در دنیای واقعی وجود دارد . نمونه ای از تحقیقات کاربردی در مدیریت را می توان بررسی دلایل فراگیر نبودن روحیه کار گروهی بین کارگران صنعت خوردرو و ارائه راهکار هایی برای فراگیر نمودن آن در بین کارگران دانست</a:t>
            </a:r>
          </a:p>
        </p:txBody>
      </p:sp>
      <p:sp>
        <p:nvSpPr>
          <p:cNvPr id="4" name="Slide Number Placeholder 3"/>
          <p:cNvSpPr>
            <a:spLocks noGrp="1"/>
          </p:cNvSpPr>
          <p:nvPr>
            <p:ph type="sldNum" sz="quarter" idx="12"/>
          </p:nvPr>
        </p:nvSpPr>
        <p:spPr/>
        <p:txBody>
          <a:bodyPr/>
          <a:lstStyle/>
          <a:p>
            <a:fld id="{88C62F3B-8A4E-4E74-BEE3-7B3A2859F81D}" type="slidenum">
              <a:rPr lang="en-US" smtClean="0"/>
              <a:pPr/>
              <a:t>6</a:t>
            </a:fld>
            <a:endParaRPr lang="en-US"/>
          </a:p>
        </p:txBody>
      </p:sp>
    </p:spTree>
    <p:extLst>
      <p:ext uri="{BB962C8B-B14F-4D97-AF65-F5344CB8AC3E}">
        <p14:creationId xmlns:p14="http://schemas.microsoft.com/office/powerpoint/2010/main" val="3810652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t>تحقيق و توسعه:</a:t>
            </a:r>
            <a:r>
              <a:rPr lang="en-US" dirty="0"/>
              <a:t/>
            </a:r>
            <a:br>
              <a:rPr lang="en-US" dirty="0"/>
            </a:br>
            <a:endParaRPr lang="fa-IR" dirty="0"/>
          </a:p>
        </p:txBody>
      </p:sp>
      <p:sp>
        <p:nvSpPr>
          <p:cNvPr id="3" name="Content Placeholder 2"/>
          <p:cNvSpPr>
            <a:spLocks noGrp="1"/>
          </p:cNvSpPr>
          <p:nvPr>
            <p:ph idx="1"/>
          </p:nvPr>
        </p:nvSpPr>
        <p:spPr/>
        <p:txBody>
          <a:bodyPr>
            <a:normAutofit lnSpcReduction="10000"/>
          </a:bodyPr>
          <a:lstStyle/>
          <a:p>
            <a:pPr algn="r"/>
            <a:r>
              <a:rPr lang="fa-IR" b="1" dirty="0"/>
              <a:t>فرایندی است که به منظور تدوین و تشخیص مناسب بودن یک فرایند ، روش ها و برنامه های، شناسایی نیاز یا استعداد، پیدایش اندیشه ها ،آفرینش طراحی ،تولید ، معرفی و انتشار یک محصول و فرایند یا نظام فناوری تازه، انجام می شود. هدف اصلی فعالیت های </a:t>
            </a:r>
            <a:r>
              <a:rPr lang="fa-IR" b="1" dirty="0" smtClean="0"/>
              <a:t>نظریه </a:t>
            </a:r>
            <a:r>
              <a:rPr lang="fa-IR" b="1" dirty="0"/>
              <a:t>پردازی یا آزمون نظریه نیست بلکه توسعه محصولات یا فرایندهای جدید، تدوین یا تهیه برنامه ها ، طرح ها وامثال آن است. به طوری که ابتدا موقعیت نامعین خاصی مشخص شده و بر اساس یافته های پژوهشی ، طرح یا برنامه ویژه آن تدوین و تولید می شود</a:t>
            </a:r>
          </a:p>
        </p:txBody>
      </p:sp>
      <p:sp>
        <p:nvSpPr>
          <p:cNvPr id="4" name="Slide Number Placeholder 3"/>
          <p:cNvSpPr>
            <a:spLocks noGrp="1"/>
          </p:cNvSpPr>
          <p:nvPr>
            <p:ph type="sldNum" sz="quarter" idx="12"/>
          </p:nvPr>
        </p:nvSpPr>
        <p:spPr/>
        <p:txBody>
          <a:bodyPr/>
          <a:lstStyle/>
          <a:p>
            <a:fld id="{88C62F3B-8A4E-4E74-BEE3-7B3A2859F81D}" type="slidenum">
              <a:rPr lang="en-US" smtClean="0"/>
              <a:pPr/>
              <a:t>7</a:t>
            </a:fld>
            <a:endParaRPr lang="en-US"/>
          </a:p>
        </p:txBody>
      </p:sp>
    </p:spTree>
    <p:extLst>
      <p:ext uri="{BB962C8B-B14F-4D97-AF65-F5344CB8AC3E}">
        <p14:creationId xmlns:p14="http://schemas.microsoft.com/office/powerpoint/2010/main" val="700158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تقسيم تحقيقات بر اساس زمان</a:t>
            </a:r>
          </a:p>
        </p:txBody>
      </p:sp>
      <p:sp>
        <p:nvSpPr>
          <p:cNvPr id="3" name="Content Placeholder 2"/>
          <p:cNvSpPr>
            <a:spLocks noGrp="1"/>
          </p:cNvSpPr>
          <p:nvPr>
            <p:ph idx="1"/>
          </p:nvPr>
        </p:nvSpPr>
        <p:spPr/>
        <p:txBody>
          <a:bodyPr>
            <a:normAutofit/>
          </a:bodyPr>
          <a:lstStyle/>
          <a:p>
            <a:pPr algn="r"/>
            <a:r>
              <a:rPr lang="fa-IR" sz="3600" b="1" dirty="0"/>
              <a:t>روش های تحقیق به دو دسته </a:t>
            </a:r>
            <a:endParaRPr lang="fa-IR" sz="3600" b="1" dirty="0" smtClean="0"/>
          </a:p>
          <a:p>
            <a:pPr algn="r"/>
            <a:r>
              <a:rPr lang="fa-IR" sz="3600" b="1" dirty="0" smtClean="0"/>
              <a:t>روش </a:t>
            </a:r>
            <a:r>
              <a:rPr lang="fa-IR" sz="3600" b="1" dirty="0"/>
              <a:t>های تحقیقی گذشته نگر </a:t>
            </a:r>
            <a:endParaRPr lang="fa-IR" sz="3600" b="1" dirty="0" smtClean="0"/>
          </a:p>
          <a:p>
            <a:pPr algn="r"/>
            <a:r>
              <a:rPr lang="fa-IR" sz="3600" b="1" dirty="0" smtClean="0"/>
              <a:t> </a:t>
            </a:r>
            <a:r>
              <a:rPr lang="fa-IR" sz="3600" b="1" dirty="0"/>
              <a:t>آینده نگر تقسیم می شوند. </a:t>
            </a:r>
            <a:endParaRPr lang="en-US" sz="3600" b="1" dirty="0"/>
          </a:p>
          <a:p>
            <a:pPr algn="r"/>
            <a:endParaRPr lang="fa-IR" sz="3600" b="1" dirty="0"/>
          </a:p>
        </p:txBody>
      </p:sp>
      <p:sp>
        <p:nvSpPr>
          <p:cNvPr id="4" name="Slide Number Placeholder 3"/>
          <p:cNvSpPr>
            <a:spLocks noGrp="1"/>
          </p:cNvSpPr>
          <p:nvPr>
            <p:ph type="sldNum" sz="quarter" idx="12"/>
          </p:nvPr>
        </p:nvSpPr>
        <p:spPr/>
        <p:txBody>
          <a:bodyPr/>
          <a:lstStyle/>
          <a:p>
            <a:fld id="{88C62F3B-8A4E-4E74-BEE3-7B3A2859F81D}" type="slidenum">
              <a:rPr lang="en-US" smtClean="0"/>
              <a:pPr/>
              <a:t>8</a:t>
            </a:fld>
            <a:endParaRPr lang="en-US"/>
          </a:p>
        </p:txBody>
      </p:sp>
    </p:spTree>
    <p:extLst>
      <p:ext uri="{BB962C8B-B14F-4D97-AF65-F5344CB8AC3E}">
        <p14:creationId xmlns:p14="http://schemas.microsoft.com/office/powerpoint/2010/main" val="353376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8C62F3B-8A4E-4E74-BEE3-7B3A2859F81D}" type="slidenum">
              <a:rPr lang="en-US" smtClean="0"/>
              <a:pPr/>
              <a:t>9</a:t>
            </a:fld>
            <a:endParaRPr lang="en-US"/>
          </a:p>
        </p:txBody>
      </p:sp>
      <p:sp>
        <p:nvSpPr>
          <p:cNvPr id="5" name="Content Placeholder 2"/>
          <p:cNvSpPr>
            <a:spLocks noGrp="1"/>
          </p:cNvSpPr>
          <p:nvPr>
            <p:ph idx="1"/>
          </p:nvPr>
        </p:nvSpPr>
        <p:spPr>
          <a:xfrm>
            <a:off x="457200" y="762000"/>
            <a:ext cx="8229600" cy="4754563"/>
          </a:xfrm>
        </p:spPr>
        <p:txBody>
          <a:bodyPr>
            <a:noAutofit/>
          </a:bodyPr>
          <a:lstStyle/>
          <a:p>
            <a:pPr algn="r" rtl="1"/>
            <a:r>
              <a:rPr lang="fa-IR" sz="4000" dirty="0"/>
              <a:t>چنانچه داده‌هاي گردآوري شده در رابطه با رويدادهايي باشند که در گذشته رخ داده، طرح تحقيق را مي‌توان گذشته‌نگر تلقي کرد و در صورتي که داده‌هاي مورد نياز پژوهش‌گر، دربار رويدادهايي باشند كه پژوهش‌گر بايد رخداد آنها را طي دستکاري‌هايي نسبت به يک متغير به وجود آورد و يا به طور کلي، متغير مورد مطالعه چنان باشد که مشاهد آن در آيند ميسر باشد، در اين صورت، طرح پژوهشي، آينده‌نگر تلقي مي‌شود</a:t>
            </a:r>
            <a:endParaRPr lang="fa-IR" sz="4000" dirty="0" smtClean="0">
              <a:cs typeface="B Nazanin"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2528</TotalTime>
  <Words>898</Words>
  <Application>Microsoft Office PowerPoint</Application>
  <PresentationFormat>On-screen Show (4:3)</PresentationFormat>
  <Paragraphs>88</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تعریف تحقیق</vt:lpstr>
      <vt:lpstr>ویژکی های تحقیق</vt:lpstr>
      <vt:lpstr>جایگاه تحلیل محتوا در تقسیم بندی روش های تحقیق</vt:lpstr>
      <vt:lpstr>تقسيم تحقيقات برمبناي هدف تحقيق</vt:lpstr>
      <vt:lpstr>-تحقيق کاربردی </vt:lpstr>
      <vt:lpstr>تحقيق و توسعه: </vt:lpstr>
      <vt:lpstr>تقسيم تحقيقات بر اساس زمان</vt:lpstr>
      <vt:lpstr>PowerPoint Presentation</vt:lpstr>
      <vt:lpstr>بر اساس کاربرد</vt:lpstr>
      <vt:lpstr>در برخي از نوشته‌هاي مربوط به پژوهش‌هاي علوم رفتاري، تحقيقات، به نتيجه‌گرا و تصميم‌گرا تقسيم‌بندي مي‌شوند. در اين تقسيم‌بندي، منظور از تحقيقات نتيجه‌گرا، تحقيقاتي هستند که هدف پژوهش‌گر صرفاً يافتن پاسخ به مسئله‌اي است که هيچ گونه کاربردي بلافاصله بر آن مترتب نمي‌باشد؛ در حالي که در تحقيق تصميم‌گرا هدف پژوهش‌گر، يافتن پاسخ مسئله‌اي است که نتيج آن، بلافاصله مي‌تواند در تصميم‌گيري، مورد استفاده قرار گيرد. </vt:lpstr>
      <vt:lpstr>بر اساس نحوه گرد آوری داده ها</vt:lpstr>
      <vt:lpstr>PowerPoint Presentation</vt:lpstr>
      <vt:lpstr>سایر روش های تحقیق:</vt:lpstr>
      <vt:lpstr>طبقه بندي تحقيقات بر مبناي نوع داده ها</vt:lpstr>
      <vt:lpstr>طبقه بندي تحقيقات بر اساس مکان انجام تحقیق:</vt:lpstr>
      <vt:lpstr>تحقيقات میدانی  :</vt:lpstr>
      <vt:lpstr>تحلیل محتوی</vt:lpstr>
      <vt:lpstr>مراحل تحلیل محتوی</vt:lpstr>
      <vt:lpstr>موفق و پیروز باشید.</vt:lpstr>
    </vt:vector>
  </TitlesOfParts>
  <Company>PARANDCO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Dear User!</dc:creator>
  <cp:lastModifiedBy>mehtar</cp:lastModifiedBy>
  <cp:revision>287</cp:revision>
  <dcterms:created xsi:type="dcterms:W3CDTF">2011-09-12T13:27:35Z</dcterms:created>
  <dcterms:modified xsi:type="dcterms:W3CDTF">2017-02-26T02:25:59Z</dcterms:modified>
</cp:coreProperties>
</file>